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9" r:id="rId1"/>
  </p:sldMasterIdLst>
  <p:notesMasterIdLst>
    <p:notesMasterId r:id="rId27"/>
  </p:notesMasterIdLst>
  <p:handoutMasterIdLst>
    <p:handoutMasterId r:id="rId28"/>
  </p:handoutMasterIdLst>
  <p:sldIdLst>
    <p:sldId id="480" r:id="rId2"/>
    <p:sldId id="377" r:id="rId3"/>
    <p:sldId id="412" r:id="rId4"/>
    <p:sldId id="427" r:id="rId5"/>
    <p:sldId id="413" r:id="rId6"/>
    <p:sldId id="414" r:id="rId7"/>
    <p:sldId id="415" r:id="rId8"/>
    <p:sldId id="421" r:id="rId9"/>
    <p:sldId id="422" r:id="rId10"/>
    <p:sldId id="416" r:id="rId11"/>
    <p:sldId id="417" r:id="rId12"/>
    <p:sldId id="424" r:id="rId13"/>
    <p:sldId id="418" r:id="rId14"/>
    <p:sldId id="423" r:id="rId15"/>
    <p:sldId id="420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5" r:id="rId24"/>
    <p:sldId id="436" r:id="rId25"/>
    <p:sldId id="437" r:id="rId26"/>
  </p:sldIdLst>
  <p:sldSz cx="10287000" cy="6858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5E0EB"/>
    <a:srgbClr val="00CC00"/>
    <a:srgbClr val="CCCC00"/>
    <a:srgbClr val="00CC66"/>
    <a:srgbClr val="FF0066"/>
    <a:srgbClr val="0066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18" autoAdjust="0"/>
    <p:restoredTop sz="86380" autoAdjust="0"/>
  </p:normalViewPr>
  <p:slideViewPr>
    <p:cSldViewPr>
      <p:cViewPr varScale="1">
        <p:scale>
          <a:sx n="59" d="100"/>
          <a:sy n="59" d="100"/>
        </p:scale>
        <p:origin x="1032" y="60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r>
              <a:rPr lang="en-US"/>
              <a:t>Prelomi vrata butne kosti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90FE194-E9E8-4F8E-B606-195928F979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DF5BD1-CE48-4C62-9F7C-16D4D58C0E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8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1ED23-E470-4432-B832-0B0EA36575A0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3776FF-C67E-49E6-976E-CE81EE6FDB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99164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7FA8B-57DE-4FDE-9659-92C25703B8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928109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1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74641"/>
            <a:ext cx="6772275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581DD-D146-4C87-B530-A961A6243C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0643872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381000"/>
            <a:ext cx="87439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71525" y="2057400"/>
            <a:ext cx="42957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2057400"/>
            <a:ext cx="42957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4862B-B98E-492C-AF1A-DE0F8823C8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242588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69DFE-9897-480C-AD22-8BF30F2739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00577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3"/>
            <a:ext cx="874395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614D7-4651-47A7-B37D-E87C6C61BB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40977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00203"/>
            <a:ext cx="4543425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600203"/>
            <a:ext cx="4543425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4EE1C-5022-4597-B584-C2E36F25D6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438818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5" y="1535113"/>
            <a:ext cx="454699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5" y="2174875"/>
            <a:ext cx="454699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7FC00-3BF6-4AC6-B6DC-CA5B31197F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3468962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5C980-515F-45D9-B760-4448E16524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9582101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09AFF-BFC7-444B-AA87-172DAAE47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033216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352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3"/>
            <a:ext cx="575071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352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EBB7D-550E-418A-B179-1DA13DFF38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3764423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69051-A87C-4C87-AA7E-312671CEBC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326977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Edit Master text styles</a:t>
            </a:r>
          </a:p>
          <a:p>
            <a:pPr lvl="1"/>
            <a:r>
              <a:rPr lang="en-US" altLang="sr-Latn-RS" smtClean="0"/>
              <a:t>Second level</a:t>
            </a:r>
          </a:p>
          <a:p>
            <a:pPr lvl="2"/>
            <a:r>
              <a:rPr lang="en-US" altLang="sr-Latn-RS" smtClean="0"/>
              <a:t>Third level</a:t>
            </a:r>
          </a:p>
          <a:p>
            <a:pPr lvl="3"/>
            <a:r>
              <a:rPr lang="en-US" altLang="sr-Latn-RS" smtClean="0"/>
              <a:t>Fourth level</a:t>
            </a:r>
          </a:p>
          <a:p>
            <a:pPr lvl="4"/>
            <a:r>
              <a:rPr lang="en-US" altLang="sr-Latn-R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356350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4725" y="6356350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35635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C13D38-F099-4AE9-A274-55FEC811CE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5" r:id="rId12"/>
  </p:sldLayoutIdLst>
  <p:transition>
    <p:dissolv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jaaos.org/content/9/5/328/F1.large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287000" cy="4038600"/>
          </a:xfrm>
        </p:spPr>
        <p:txBody>
          <a:bodyPr/>
          <a:lstStyle/>
          <a:p>
            <a:pPr>
              <a:defRPr/>
            </a:pPr>
            <a:r>
              <a:rPr lang="sr-Cyrl-C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Повреде горњег екстремитета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/>
            </a:r>
            <a:b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1.</a:t>
            </a:r>
            <a:r>
              <a:rPr lang="sr-Cyrl-R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део</a:t>
            </a:r>
            <a:endParaRPr lang="en-US" sz="54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14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90E6C3-11EE-4C2F-B6CD-060003637DDF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0668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Луксације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рамена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10287000" cy="55626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Најчешћа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луксација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код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човека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предње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ишчашење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гленохумералног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зглоба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Опружену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руку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која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налази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абдукцији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спољашњој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ротацији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екстензији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Субкоракоидна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субгленоидна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субклавикуларна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интраторакална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09EC060-DFB7-4605-939C-B17F53BCCDC0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0668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Луксације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рамена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10287000" cy="57150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Повређена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особа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појављује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придржавајући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повређену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руку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позицији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абдукције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спољашње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ротације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Глава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палпира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ван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гленоида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Присутна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празнина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испод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акромиона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RTG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рамена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би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искључили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43ACF5-02B9-47D2-AE2B-E157F08919F1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sp>
        <p:nvSpPr>
          <p:cNvPr id="1741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773E9B-4680-4188-BF0C-C5ACBA397D04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  <p:pic>
        <p:nvPicPr>
          <p:cNvPr id="17413" name="Picture 7" descr="Figure 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906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Лечење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10287000" cy="56388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Најчечће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довољна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лонгитудинална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тракција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правцу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пружања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уз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ротацију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упоље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унутра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контратракцију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једног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асистента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Kocher -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ов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маневар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Отворена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репозиција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веома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ретко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потребна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Имобилисати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Desault ( Valpeau )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завојем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3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6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недеља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Код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старијих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1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3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недеље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8E866B-CCC7-4E21-A53E-F824E41266EB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19459" name="Picture 8" descr="IMG_095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05000"/>
            <a:ext cx="5383213" cy="4038600"/>
          </a:xfrm>
        </p:spPr>
      </p:pic>
      <p:pic>
        <p:nvPicPr>
          <p:cNvPr id="19460" name="Picture 9" descr="IMG_095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2100" y="1905000"/>
            <a:ext cx="4914900" cy="4038600"/>
          </a:xfrm>
        </p:spPr>
      </p:pic>
      <p:sp>
        <p:nvSpPr>
          <p:cNvPr id="1946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643B4E-D8CD-404E-BEBA-61A65FC20486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906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Задња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луксација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рамена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10287000" cy="56388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Ретка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повреда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Често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превиди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80 %  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Клиничка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слика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Фиксираним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положајем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надлактице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положају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аддукције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унутрашње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ротације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828749-31A1-42DA-AA7A-4F4A2EBF78B3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144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проксималног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10287000" cy="6172200"/>
          </a:xfrm>
        </p:spPr>
        <p:txBody>
          <a:bodyPr/>
          <a:lstStyle/>
          <a:p>
            <a:pPr>
              <a:defRPr/>
            </a:pPr>
            <a:endParaRPr lang="sr-Latn-CS" altLang="sr-Latn-R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Пад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опружену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руку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Старији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људи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Класификација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4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дела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cm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или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Tx/>
              <a:buNone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   45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st.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ангулације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Глава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тубероситас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тубероситас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Tx/>
              <a:buNone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дијафиза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CEEF60-BFBB-499B-9011-8AA5B7345D40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2531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524500" cy="6858000"/>
          </a:xfrm>
          <a:noFill/>
        </p:spPr>
      </p:pic>
      <p:pic>
        <p:nvPicPr>
          <p:cNvPr id="22532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24500" y="0"/>
            <a:ext cx="4762500" cy="6858000"/>
          </a:xfrm>
          <a:noFill/>
        </p:spPr>
      </p:pic>
      <p:sp>
        <p:nvSpPr>
          <p:cNvPr id="2253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BA80BC-6CFF-44F0-A9C2-62E8047A43CA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430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проксималног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10287000" cy="54864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H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није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потребна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идеална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редукција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Десаулт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завој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рани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покрети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висећи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ТБ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Интерна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фиксација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Neer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ова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протеза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Компликације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Контрактура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Псеудоартроза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АВН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главе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Myositis ossificans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9ECB32-8A56-4882-9EFD-AB7314021526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457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0"/>
            <a:ext cx="10287000" cy="3986213"/>
          </a:xfrm>
          <a:noFill/>
        </p:spPr>
      </p:pic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06F0D5-566A-4180-9465-A96CFDFB3EC9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430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клавикуле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10287000" cy="5486400"/>
          </a:xfrm>
        </p:spPr>
        <p:txBody>
          <a:bodyPr/>
          <a:lstStyle/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Дејства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индиректне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силе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Дијагноза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је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најчешће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веома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лака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деформитет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оток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патолошки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покрети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крепитације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Преглед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неуроваскуларног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статуса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Plexus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brachialis 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altLang="sr-Latn-RS" sz="4000" b="1" dirty="0" err="1" smtClean="0">
                <a:solidFill>
                  <a:schemeClr val="tx2">
                    <a:lumMod val="75000"/>
                  </a:schemeClr>
                </a:solidFill>
              </a:rPr>
              <a:t>subclaviae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F745AF-6F0B-4E91-BF71-D06D42665783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560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6200"/>
            <a:ext cx="10287000" cy="6858000"/>
          </a:xfrm>
          <a:noFill/>
        </p:spPr>
      </p:pic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739228-D3C1-41F7-BCFC-A5CCAE7F4AE7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6627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7000" cy="6858000"/>
          </a:xfrm>
          <a:noFill/>
        </p:spPr>
      </p:pic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647AF2-26E8-4813-9B76-87A3F167F55A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0668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24000"/>
            <a:ext cx="10287000" cy="5334000"/>
          </a:xfrm>
        </p:spPr>
        <p:txBody>
          <a:bodyPr/>
          <a:lstStyle/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Директна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индиректна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траума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buClr>
                <a:srgbClr val="FF0000"/>
              </a:buClr>
              <a:buFontTx/>
              <a:buNone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пад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на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испружену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руку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снажна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контракција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мускулатуре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Дијагноза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најчешће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очигледна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NV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статус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&gt; 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radialis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05C418-D56D-4FF1-A744-5346623F5C8E}" type="slidenum">
              <a:rPr lang="en-US" altLang="sr-Latn-RS" sz="14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sr-Latn-RS" sz="14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3884EF-877F-49DA-A652-5743DFA8F7EF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114300" y="152400"/>
            <a:ext cx="10287000" cy="1143000"/>
          </a:xfrm>
          <a:ln>
            <a:miter lim="800000"/>
            <a:headEnd/>
            <a:tailEnd/>
          </a:ln>
          <a:extLst/>
        </p:spPr>
        <p:txBody>
          <a:bodyPr lIns="45720" tIns="0" rIns="45720" bIns="0">
            <a:normAutofit/>
          </a:bodyPr>
          <a:lstStyle/>
          <a:p>
            <a:pPr>
              <a:defRPr/>
            </a:pPr>
            <a:r>
              <a:rPr lang="sr-Cyrl-CS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n-lt"/>
              </a:rPr>
              <a:t>Прелом</a:t>
            </a:r>
            <a:r>
              <a:rPr lang="x-none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sr-Cyrl-CS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n-lt"/>
              </a:rPr>
              <a:t>хумеруса</a:t>
            </a:r>
            <a:endParaRPr lang="en-US" sz="40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8676" name="Picture 2" descr="C:\Users\Milica\Desktop\1000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52600"/>
            <a:ext cx="4076700" cy="5105400"/>
          </a:xfrm>
          <a:noFill/>
        </p:spPr>
      </p:pic>
      <p:pic>
        <p:nvPicPr>
          <p:cNvPr id="28677" name="Picture 3" descr="C:\Users\Milica\Desktop\fractura_extremo_distal_de_humero_1_76240_t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752600"/>
            <a:ext cx="6215062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9699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63" y="0"/>
            <a:ext cx="5084763" cy="6772275"/>
          </a:xfrm>
          <a:noFill/>
        </p:spPr>
      </p:pic>
      <p:pic>
        <p:nvPicPr>
          <p:cNvPr id="29700" name="Picture 10" descr="1106200915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1463" y="2252663"/>
            <a:ext cx="4298950" cy="3221037"/>
          </a:xfrm>
        </p:spPr>
      </p:pic>
      <p:sp>
        <p:nvSpPr>
          <p:cNvPr id="2970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37B649-7331-4499-A12F-9DA464CBE251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906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хумеруса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10287000" cy="56388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Конзервативни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третман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Висећи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Коаптација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U 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Т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 B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Desault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Latn-CS" altLang="sr-Latn-R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Коштана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тракција</a:t>
            </a:r>
            <a:endParaRPr lang="sr-Latn-CS" altLang="sr-Latn-R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Оперативни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третман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EF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IF (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b="1" dirty="0" smtClean="0">
                <a:solidFill>
                  <a:schemeClr val="tx2">
                    <a:lumMod val="75000"/>
                  </a:schemeClr>
                </a:solidFill>
              </a:rPr>
              <a:t>IM, DCLP ...</a:t>
            </a:r>
            <a:r>
              <a:rPr lang="sr-Cyrl-CS" altLang="sr-Latn-RS" b="1" dirty="0" smtClean="0">
                <a:solidFill>
                  <a:schemeClr val="tx2">
                    <a:lumMod val="75000"/>
                  </a:schemeClr>
                </a:solidFill>
              </a:rPr>
              <a:t> )</a:t>
            </a:r>
            <a:endParaRPr lang="en-US" altLang="sr-Latn-RS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6A60F7-9AA0-4062-B3E2-AEFD386F86F7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430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клавикуле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10287000" cy="472440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altLang="sr-Latn-RS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Репозиција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повлачењем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рамена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позади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на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горе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Задржати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постигнуту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репозицију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је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тежи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део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лечења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"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завој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мителу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Клавикуларни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гипс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дисталног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окрајка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оперативно</a:t>
            </a:r>
            <a:r>
              <a:rPr lang="sr-Latn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лечење</a:t>
            </a:r>
            <a:r>
              <a:rPr lang="en-US" altLang="sr-Latn-RS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17CC37-832C-4D5B-B2C3-2BF8A9F367E5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40B7FC-5C8A-4593-A649-E40218ABD26E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287000" cy="1219200"/>
          </a:xfrm>
          <a:ln>
            <a:miter lim="800000"/>
            <a:headEnd/>
            <a:tailEnd/>
          </a:ln>
          <a:extLst/>
        </p:spPr>
        <p:txBody>
          <a:bodyPr lIns="45720" tIns="0" rIns="45720" bIns="0">
            <a:normAutofit/>
          </a:bodyPr>
          <a:lstStyle/>
          <a:p>
            <a:pPr>
              <a:defRPr/>
            </a:pPr>
            <a:r>
              <a:rPr lang="sr-Cyrl-CS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Преломи</a:t>
            </a:r>
            <a:r>
              <a:rPr lang="x-none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клавикуле</a:t>
            </a:r>
            <a:endParaRPr lang="en-US" sz="40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20" name="Picture 2" descr="C:\Users\Milica\Desktop\58094-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8000" y="1905000"/>
            <a:ext cx="4699000" cy="4038600"/>
          </a:xfrm>
          <a:noFill/>
        </p:spPr>
      </p:pic>
      <p:pic>
        <p:nvPicPr>
          <p:cNvPr id="9221" name="Picture 3" descr="C:\Users\Milica\Desktop\11725-04fxclavicul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54864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430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акромиоклавикуларног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зглоба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10287000" cy="55626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Најчешће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настају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као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последица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директног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пада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на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раме</a:t>
            </a:r>
            <a:r>
              <a:rPr lang="en-U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Класификују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се у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6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група</a:t>
            </a:r>
            <a:endParaRPr lang="en-US" altLang="sr-Latn-R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Благог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уганућа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1 ) </a:t>
            </a:r>
            <a:endParaRPr lang="en-US" altLang="sr-Latn-R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Прекида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C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лигамената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2 ) </a:t>
            </a:r>
            <a:endParaRPr lang="en-US" altLang="sr-Latn-R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Потпун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прекид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C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коракоклавикуларних</a:t>
            </a:r>
            <a:r>
              <a:rPr lang="en-U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лигамената</a:t>
            </a:r>
          </a:p>
          <a:p>
            <a:pPr>
              <a:buClr>
                <a:schemeClr val="tx1"/>
              </a:buClr>
              <a:buFontTx/>
              <a:buNone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3 )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Помака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кључне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кости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позади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4 ) </a:t>
            </a:r>
            <a:endParaRPr lang="en-US" altLang="sr-Latn-R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врату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5 )  </a:t>
            </a:r>
            <a:endParaRPr lang="en-US" altLang="sr-Latn-R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Испод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коракоида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6 )</a:t>
            </a:r>
            <a:r>
              <a:rPr lang="en-US" altLang="sr-Latn-R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430982-D5A8-44C4-8834-0ACBB17F9FCD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0668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акромиоклавикуларног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зглоба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10287000" cy="48006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типа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градус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4, 5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6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sr-Cyrl-C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Tx/>
              <a:buNone/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   лече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оперативно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типу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2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3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Занемаривања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Разне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удлаге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завоји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Оперативног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лечења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16CEEB-CA32-4483-B0F2-B0796D653A3E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300" y="49213"/>
            <a:ext cx="10287000" cy="1066800"/>
          </a:xfrm>
        </p:spPr>
        <p:txBody>
          <a:bodyPr/>
          <a:lstStyle/>
          <a:p>
            <a:pPr>
              <a:defRPr/>
            </a:pP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Прелом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скапуле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10287000" cy="56388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3600" b="1" dirty="0" smtClean="0">
                <a:solidFill>
                  <a:srgbClr val="FFFF00"/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Ретке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altLang="sr-Latn-RS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Углавном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су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удружене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повредама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других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околних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структура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Већина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изолованих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повреда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скапуле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захтева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конзервативни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третман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(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митела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рани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физикални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третман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или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Desault </a:t>
            </a:r>
            <a:r>
              <a:rPr lang="sr-Cyrl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завој</a:t>
            </a:r>
            <a:r>
              <a:rPr lang="sr-Latn-C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)</a:t>
            </a:r>
            <a:r>
              <a:rPr lang="en-US" altLang="sr-Latn-RS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17BC3B-ED02-4DEA-A866-C2129E6360FD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1331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7000" cy="6858000"/>
          </a:xfrm>
          <a:noFill/>
        </p:spPr>
      </p:pic>
      <p:sp>
        <p:nvSpPr>
          <p:cNvPr id="1331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FA3E3B-D020-4916-83F3-304904194CD7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1433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7000" cy="6858000"/>
          </a:xfrm>
          <a:noFill/>
        </p:spPr>
      </p:pic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23D040-C13A-4DB6-B9EB-5F2B8347B190}" type="slidenum">
              <a:rPr lang="en-US" altLang="sr-Latn-RS" sz="140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sr-Latn-R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30F51F9-B4BF-4C79-AC9A-B6A20CD0DA4F}" vid="{63B247AF-0A26-444F-8CEB-FCDF7F6C5AB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Повреде колена (1) simak</Template>
  <TotalTime>3128</TotalTime>
  <Words>482</Words>
  <Application>Microsoft Office PowerPoint</Application>
  <PresentationFormat>35mm Slides</PresentationFormat>
  <Paragraphs>111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Wingdings</vt:lpstr>
      <vt:lpstr>Theme1</vt:lpstr>
      <vt:lpstr>Повреде горњег екстремитета 1.део</vt:lpstr>
      <vt:lpstr>Преломи клавикуле </vt:lpstr>
      <vt:lpstr>Преломи клавикуле </vt:lpstr>
      <vt:lpstr>Преломи клавикуле</vt:lpstr>
      <vt:lpstr>Повреде акромиоклавикуларног зглоба</vt:lpstr>
      <vt:lpstr>Повреде акромиоклавикуларног зглоба</vt:lpstr>
      <vt:lpstr>Прелом скапуле</vt:lpstr>
      <vt:lpstr>PowerPoint Presentation</vt:lpstr>
      <vt:lpstr>PowerPoint Presentation</vt:lpstr>
      <vt:lpstr>Луксације рамена</vt:lpstr>
      <vt:lpstr>Луксације рамена</vt:lpstr>
      <vt:lpstr>PowerPoint Presentation</vt:lpstr>
      <vt:lpstr>Лечење</vt:lpstr>
      <vt:lpstr>PowerPoint Presentation</vt:lpstr>
      <vt:lpstr>Задња луксација  рамена</vt:lpstr>
      <vt:lpstr>Преломи проксималног хумеруса</vt:lpstr>
      <vt:lpstr>PowerPoint Presentation</vt:lpstr>
      <vt:lpstr>Преломи проксималног хумеруса</vt:lpstr>
      <vt:lpstr>PowerPoint Presentation</vt:lpstr>
      <vt:lpstr>PowerPoint Presentation</vt:lpstr>
      <vt:lpstr>PowerPoint Presentation</vt:lpstr>
      <vt:lpstr>Преломи хумеруса</vt:lpstr>
      <vt:lpstr>Прелом хумеруса</vt:lpstr>
      <vt:lpstr>PowerPoint Presentation</vt:lpstr>
      <vt:lpstr>Преломи хумеруса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Branko Ristić</dc:creator>
  <cp:lastModifiedBy>DRAMATIC</cp:lastModifiedBy>
  <cp:revision>161</cp:revision>
  <cp:lastPrinted>1601-01-01T00:00:00Z</cp:lastPrinted>
  <dcterms:created xsi:type="dcterms:W3CDTF">1601-01-01T00:00:00Z</dcterms:created>
  <dcterms:modified xsi:type="dcterms:W3CDTF">2020-09-30T17:51:31Z</dcterms:modified>
</cp:coreProperties>
</file>